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509" r:id="rId1"/>
  </p:sldMasterIdLst>
  <p:notesMasterIdLst>
    <p:notesMasterId r:id="rId82"/>
  </p:notesMasterIdLst>
  <p:sldIdLst>
    <p:sldId id="353" r:id="rId2"/>
    <p:sldId id="331" r:id="rId3"/>
    <p:sldId id="422" r:id="rId4"/>
    <p:sldId id="412" r:id="rId5"/>
    <p:sldId id="332" r:id="rId6"/>
    <p:sldId id="333" r:id="rId7"/>
    <p:sldId id="334" r:id="rId8"/>
    <p:sldId id="335" r:id="rId9"/>
    <p:sldId id="336" r:id="rId10"/>
    <p:sldId id="337" r:id="rId11"/>
    <p:sldId id="338" r:id="rId12"/>
    <p:sldId id="339" r:id="rId13"/>
    <p:sldId id="340" r:id="rId14"/>
    <p:sldId id="341" r:id="rId15"/>
    <p:sldId id="342" r:id="rId16"/>
    <p:sldId id="405" r:id="rId17"/>
    <p:sldId id="258" r:id="rId18"/>
    <p:sldId id="259" r:id="rId19"/>
    <p:sldId id="261" r:id="rId20"/>
    <p:sldId id="262" r:id="rId21"/>
    <p:sldId id="410" r:id="rId22"/>
    <p:sldId id="264" r:id="rId23"/>
    <p:sldId id="411" r:id="rId24"/>
    <p:sldId id="359" r:id="rId25"/>
    <p:sldId id="265" r:id="rId26"/>
    <p:sldId id="360" r:id="rId27"/>
    <p:sldId id="266" r:id="rId28"/>
    <p:sldId id="267" r:id="rId29"/>
    <p:sldId id="269" r:id="rId30"/>
    <p:sldId id="268" r:id="rId31"/>
    <p:sldId id="271" r:id="rId32"/>
    <p:sldId id="361" r:id="rId33"/>
    <p:sldId id="272" r:id="rId34"/>
    <p:sldId id="274" r:id="rId35"/>
    <p:sldId id="275" r:id="rId36"/>
    <p:sldId id="414" r:id="rId37"/>
    <p:sldId id="418" r:id="rId38"/>
    <p:sldId id="413" r:id="rId39"/>
    <p:sldId id="276" r:id="rId40"/>
    <p:sldId id="312" r:id="rId41"/>
    <p:sldId id="313" r:id="rId42"/>
    <p:sldId id="415" r:id="rId43"/>
    <p:sldId id="416" r:id="rId44"/>
    <p:sldId id="417" r:id="rId45"/>
    <p:sldId id="419" r:id="rId46"/>
    <p:sldId id="314" r:id="rId47"/>
    <p:sldId id="382" r:id="rId48"/>
    <p:sldId id="315" r:id="rId49"/>
    <p:sldId id="384" r:id="rId50"/>
    <p:sldId id="385" r:id="rId51"/>
    <p:sldId id="316" r:id="rId52"/>
    <p:sldId id="369" r:id="rId53"/>
    <p:sldId id="317" r:id="rId54"/>
    <p:sldId id="319" r:id="rId55"/>
    <p:sldId id="397" r:id="rId56"/>
    <p:sldId id="398" r:id="rId57"/>
    <p:sldId id="320" r:id="rId58"/>
    <p:sldId id="421" r:id="rId59"/>
    <p:sldId id="321" r:id="rId60"/>
    <p:sldId id="354" r:id="rId61"/>
    <p:sldId id="371" r:id="rId62"/>
    <p:sldId id="373" r:id="rId63"/>
    <p:sldId id="376" r:id="rId64"/>
    <p:sldId id="377" r:id="rId65"/>
    <p:sldId id="322" r:id="rId66"/>
    <p:sldId id="348" r:id="rId67"/>
    <p:sldId id="387" r:id="rId68"/>
    <p:sldId id="323" r:id="rId69"/>
    <p:sldId id="324" r:id="rId70"/>
    <p:sldId id="420" r:id="rId71"/>
    <p:sldId id="325" r:id="rId72"/>
    <p:sldId id="388" r:id="rId73"/>
    <p:sldId id="383" r:id="rId74"/>
    <p:sldId id="403" r:id="rId75"/>
    <p:sldId id="404" r:id="rId76"/>
    <p:sldId id="326" r:id="rId77"/>
    <p:sldId id="328" r:id="rId78"/>
    <p:sldId id="329" r:id="rId79"/>
    <p:sldId id="375" r:id="rId80"/>
    <p:sldId id="343" r:id="rId81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Лев" initials="Л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20" autoAdjust="0"/>
    <p:restoredTop sz="94434" autoAdjust="0"/>
  </p:normalViewPr>
  <p:slideViewPr>
    <p:cSldViewPr snapToGrid="0">
      <p:cViewPr varScale="1">
        <p:scale>
          <a:sx n="115" d="100"/>
          <a:sy n="115" d="100"/>
        </p:scale>
        <p:origin x="84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6-04-23T18:21:25.671" idx="1">
    <p:pos x="10" y="10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37593-A47B-4424-9C66-35F33B504426}" type="datetimeFigureOut">
              <a:rPr lang="ru-RU" smtClean="0"/>
              <a:pPr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10A64-BB1D-45B5-A1AF-5E39873329A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885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F10A64-BB1D-45B5-A1AF-5E39873329A4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241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C3935F-F696-4860-9BBD-93CC82CDC40B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EE4A6-A530-408A-9E0E-BCABC6B3C2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D8B6F-BFDE-4837-A199-85EEB222A8C0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46B9B-FD09-4E7C-8507-EB9B617E373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EB4459-E168-4EF7-85D7-F64F8EB9E7F5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883E1-3055-4B27-A8E8-F4FDDAE03D1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212571-03DB-431B-88D8-6D0181B30F63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1CD326-07D9-430A-B29F-5448EDC9660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“</a:t>
            </a:r>
          </a:p>
        </p:txBody>
      </p:sp>
      <p:sp>
        <p:nvSpPr>
          <p:cNvPr id="6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5CECB-F8BC-4F22-8124-A405117B5B77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0CA88-6496-4D8A-85CA-5F6C1C87EF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08ED2-78FD-4656-880F-7CCCDD12107A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EB3518-1AE3-4C19-B689-ABFE374727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716AFA-C2EA-4BDF-B638-2878AC2AAA5D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308EC-240F-4A01-AE32-2644A933DF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651AB-B2DC-447A-A36D-06376D055D16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FF4D7-31DA-4C04-9210-C1A223D30E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2400" y="304801"/>
            <a:ext cx="10058400" cy="14319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422400" y="1981200"/>
            <a:ext cx="4927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553200" y="1981200"/>
            <a:ext cx="49276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B0415-1A42-4192-AFEE-2E23241F631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786EF-E132-4339-B2E7-B773A6465229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AF464-C20C-4B54-A7EF-6FC83E0B32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7F210-15B0-4114-BD2D-A4F135C5E1D8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C0F3F3-D30C-43D8-A5D1-85D32B2946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ABD2D4-375C-4F89-8086-1AB49FB71A0D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3F2F8-955A-4F87-B55D-17367C82CD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DD750E-BF00-491E-BECF-15AFE4C944AE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AD2D2-3356-4302-B81B-74B67A5514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4665-02FB-4506-88D7-D8391B96CCB3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AA6B92-394D-4C68-BE9D-85010A7E6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690EE0-70F7-4222-9F3C-346572E57F6D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8239F-40BB-40D0-B675-543086632B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C16E2-2797-40FB-8A91-8682FB7F413E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BBBD0A-66DF-4E64-9E05-AE01F6704BE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AB715-3E81-4520-B568-8E6C2B9570FD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B6562-4D16-480C-81BC-F0B6EC2DFB4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8370B96-A7ED-4774-842A-AC53F317C05C}" type="datetimeFigureOut">
              <a:rPr lang="ru-RU"/>
              <a:pPr>
                <a:defRPr/>
              </a:pPr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smtClean="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4DF59C52-5407-45C8-B0D4-F434BE805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7" r:id="rId1"/>
    <p:sldLayoutId id="2147484514" r:id="rId2"/>
    <p:sldLayoutId id="2147484515" r:id="rId3"/>
    <p:sldLayoutId id="2147484516" r:id="rId4"/>
    <p:sldLayoutId id="2147484517" r:id="rId5"/>
    <p:sldLayoutId id="2147484518" r:id="rId6"/>
    <p:sldLayoutId id="2147484519" r:id="rId7"/>
    <p:sldLayoutId id="2147484520" r:id="rId8"/>
    <p:sldLayoutId id="2147484521" r:id="rId9"/>
    <p:sldLayoutId id="2147484522" r:id="rId10"/>
    <p:sldLayoutId id="2147484528" r:id="rId11"/>
    <p:sldLayoutId id="2147484523" r:id="rId12"/>
    <p:sldLayoutId id="2147484529" r:id="rId13"/>
    <p:sldLayoutId id="2147484524" r:id="rId14"/>
    <p:sldLayoutId id="2147484525" r:id="rId15"/>
    <p:sldLayoutId id="2147484526" r:id="rId16"/>
    <p:sldLayoutId id="2147484530" r:id="rId17"/>
  </p:sldLayoutIdLst>
  <p:txStyles>
    <p:titleStyle>
      <a:lvl1pPr algn="l" defTabSz="457200" rtl="0" fontAlgn="base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9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1.jpg"/><Relationship Id="rId4" Type="http://schemas.openxmlformats.org/officeDocument/2006/relationships/image" Target="../media/image120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390525" y="160338"/>
            <a:ext cx="10598150" cy="1724025"/>
          </a:xfrm>
        </p:spPr>
        <p:txBody>
          <a:bodyPr/>
          <a:lstStyle/>
          <a:p>
            <a:pPr algn="ctr"/>
            <a: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Федеральное агентство железнодорожного транспорта</a:t>
            </a:r>
            <a:b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Федеральное  государственное бюджетное  образовательное </a:t>
            </a:r>
            <a:b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учреждение высшего  образования</a:t>
            </a:r>
            <a:endParaRPr lang="ru-RU" sz="2000" b="1" smtClean="0">
              <a:solidFill>
                <a:schemeClr val="tx1"/>
              </a:solidFill>
            </a:endParaRPr>
          </a:p>
        </p:txBody>
      </p:sp>
      <p:sp>
        <p:nvSpPr>
          <p:cNvPr id="19458" name="Объект 2"/>
          <p:cNvSpPr>
            <a:spLocks noGrp="1"/>
          </p:cNvSpPr>
          <p:nvPr>
            <p:ph idx="1"/>
          </p:nvPr>
        </p:nvSpPr>
        <p:spPr>
          <a:xfrm>
            <a:off x="809625" y="1993900"/>
            <a:ext cx="10694988" cy="3917950"/>
          </a:xfrm>
        </p:spPr>
        <p:txBody>
          <a:bodyPr/>
          <a:lstStyle/>
          <a:p>
            <a:pPr marL="0" indent="0" algn="ctr">
              <a:buFont typeface="Wingdings 3" pitchFamily="18" charset="2"/>
              <a:buNone/>
            </a:pPr>
            <a: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«Петербургский государственный университет путей  сообщения Императора Александра </a:t>
            </a:r>
            <a:r>
              <a:rPr lang="en-US" alt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Санкт-Петербургский </a:t>
            </a:r>
          </a:p>
          <a:p>
            <a:pPr marL="0" indent="0" algn="ctr">
              <a:buFont typeface="Wingdings 3" pitchFamily="18" charset="2"/>
              <a:buNone/>
            </a:pPr>
            <a:r>
              <a:rPr lang="ru-RU" altLang="ru-RU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медицинский колледж</a:t>
            </a:r>
            <a:br>
              <a:rPr lang="ru-RU" altLang="ru-RU" sz="4000" b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1"/>
          <p:cNvSpPr>
            <a:spLocks noChangeArrowheads="1"/>
          </p:cNvSpPr>
          <p:nvPr/>
        </p:nvSpPr>
        <p:spPr bwMode="auto">
          <a:xfrm>
            <a:off x="401781" y="-114673"/>
            <a:ext cx="10307783" cy="698652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r>
              <a:rPr lang="ru-RU" altLang="ru-RU" sz="28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 подаче заявления о приёме в Медицинский колледж поступающий предъявляет</a:t>
            </a:r>
            <a:r>
              <a:rPr lang="ru-RU" alt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ru-RU" altLang="ru-R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ГРАЖДАНЕ РФ:</a:t>
            </a:r>
            <a:endParaRPr lang="ru-RU" altLang="ru-RU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Оригинал или   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ксерокопию* </a:t>
            </a: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документа об образовании и (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или)документа об образовании и о квалификации (кроме случаев подачи заявления с использованием функционала ЕПГУ);</a:t>
            </a:r>
            <a:endParaRPr lang="ru-RU" alt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Оригинал или ксерокопию* </a:t>
            </a: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документа, удостоверяющего 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его личность</a:t>
            </a: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гражданство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Arial" charset="0"/>
              <a:buChar char="•"/>
            </a:pP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СНИЛС</a:t>
            </a:r>
            <a:endParaRPr lang="ru-RU" alt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6 фотографий 3*4  чёрно-белых;</a:t>
            </a:r>
          </a:p>
          <a:p>
            <a:pPr>
              <a:buFont typeface="Arial" charset="0"/>
              <a:buChar char="•"/>
            </a:pP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оригинал документа </a:t>
            </a: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справку Ф 086/У)   </a:t>
            </a: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 прохождении предварительного медицинского осмотра  (обследования) 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 указанием годности к получению выбранной специальности (в </a:t>
            </a:r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соответствии с постановлением Правительства Российской Федерации от 14 августа 2013 года № 697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r>
              <a:rPr lang="ru-RU" alt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altLang="ru-RU" sz="2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 личном представлении оригиналов документов, допускается  заверение их копий приёмной комиссией колледжа</a:t>
            </a:r>
            <a:endParaRPr lang="ru-RU" altLang="ru-RU" sz="2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2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Прямоугольник 1"/>
          <p:cNvSpPr>
            <a:spLocks noChangeArrowheads="1"/>
          </p:cNvSpPr>
          <p:nvPr/>
        </p:nvSpPr>
        <p:spPr bwMode="auto">
          <a:xfrm>
            <a:off x="363682" y="0"/>
            <a:ext cx="9563100" cy="6771084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>
              <a:buFontTx/>
              <a:buChar char="•"/>
            </a:pPr>
            <a:endParaRPr lang="ru-RU" altLang="ru-RU" sz="3200" b="1" dirty="0" smtClean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ru-RU" alt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Подача </a:t>
            </a:r>
            <a:r>
              <a:rPr lang="ru-RU" alt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документов </a:t>
            </a:r>
            <a:r>
              <a:rPr lang="ru-RU" altLang="ru-RU" sz="32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осуществляется в зависимости от эпидемиологической ситуации:             </a:t>
            </a:r>
            <a:endParaRPr lang="ru-RU" alt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лично</a:t>
            </a: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членом </a:t>
            </a: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приёмной комиссии;</a:t>
            </a:r>
          </a:p>
          <a:p>
            <a:pPr>
              <a:buFontTx/>
              <a:buChar char="•"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через оператора почтовой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связи общего пользования заказным письмом;</a:t>
            </a:r>
          </a:p>
          <a:p>
            <a:pPr>
              <a:buFontTx/>
              <a:buChar char="•"/>
            </a:pP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дистанционно, через личный кабинет абитуриента </a:t>
            </a:r>
            <a:endParaRPr lang="ru-RU" alt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ПРИЁМ ДОКУМЕНТОВ через  электронную почту колледжа не осуществляется.</a:t>
            </a:r>
            <a:endParaRPr lang="ru-RU" alt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•"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 приёмной комиссии: 8 (812) 764 32 58</a:t>
            </a:r>
          </a:p>
          <a:p>
            <a:pPr>
              <a:buFontTx/>
              <a:buChar char="•"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Телефон директора колледжа: 8 (812) 312 70 58</a:t>
            </a:r>
          </a:p>
          <a:p>
            <a:pPr>
              <a:buFontTx/>
              <a:buChar char="•"/>
            </a:pPr>
            <a:endParaRPr lang="ru-RU" altLang="ru-RU" dirty="0">
              <a:latin typeface="Arial Black" pitchFamily="34" charset="0"/>
            </a:endParaRPr>
          </a:p>
        </p:txBody>
      </p:sp>
      <p:pic>
        <p:nvPicPr>
          <p:cNvPr id="72706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/>
          <p:cNvSpPr>
            <a:spLocks noChangeArrowheads="1"/>
          </p:cNvSpPr>
          <p:nvPr/>
        </p:nvSpPr>
        <p:spPr bwMode="auto">
          <a:xfrm>
            <a:off x="323706" y="234517"/>
            <a:ext cx="9637712" cy="378565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 утверждении Порядка проведения обязательных предварительных и периодических медицинских осмотров работников,  предусмотренных частью четвертой статьи 213 Трудового кодекса Российской Федерации, перечня медицинских противопоказаний  к осуществлению работ с вредными и (или) опасными производственными факторами, а также работам, при выполнении которых проводятся обязательные предварительные и периодические медицинские осмотры»  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(приказ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Минздрава  </a:t>
            </a:r>
            <a:r>
              <a:rPr lang="ru-RU" alt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России от </a:t>
            </a:r>
            <a:r>
              <a:rPr lang="ru-RU" altLang="ru-R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28.01.2021 №29н)                   </a:t>
            </a:r>
            <a:endParaRPr lang="ru-RU" altLang="ru-RU" sz="24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alt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7" name="Прямоугольник 2"/>
          <p:cNvSpPr>
            <a:spLocks noChangeArrowheads="1"/>
          </p:cNvSpPr>
          <p:nvPr/>
        </p:nvSpPr>
        <p:spPr bwMode="auto">
          <a:xfrm>
            <a:off x="984971" y="2952029"/>
            <a:ext cx="9567862" cy="258532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</a:t>
            </a:r>
            <a:r>
              <a:rPr lang="ru-RU" alt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работ, при выполнении которых проводятся обязательные предварительные и периодические медицинские осмотры (обследования) работников: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dirty="0"/>
          </a:p>
        </p:txBody>
      </p:sp>
      <p:pic>
        <p:nvPicPr>
          <p:cNvPr id="73731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10800" y="1588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87375" y="150813"/>
          <a:ext cx="9852025" cy="6707188"/>
        </p:xfrm>
        <a:graphic>
          <a:graphicData uri="http://schemas.openxmlformats.org/drawingml/2006/table">
            <a:tbl>
              <a:tblPr/>
              <a:tblGrid>
                <a:gridCol w="24622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74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95116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463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154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работ и профессий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Периодичность осмотров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Участие врачей специалистов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Лабораторные и функциональные исследования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53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 Работы медицинского персонала лечебно-профилактических учреждений, а так же родильных домов, детских больниц.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раз в год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Терапевт,;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Дерматолог;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Отоларинголог;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Стоматолог;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Врач гинеколог;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Врач нарколог,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Врач психиатр,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Клинический анализ крови,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Кровь на сахар,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RW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Клинический анализ мочи                                                        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Флюорография (не более одного года давности)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ЭКГ</a:t>
                      </a: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7477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940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ДНИ ОТКРЫТЫХ ДВЕРЕЙ: 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марта в 18-00 </a:t>
            </a:r>
          </a:p>
          <a:p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17 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апреля в </a:t>
            </a: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18-00</a:t>
            </a:r>
          </a:p>
          <a:p>
            <a:pPr>
              <a:buFont typeface="Wingdings" pitchFamily="2" charset="2"/>
              <a:buNone/>
            </a:pPr>
            <a:r>
              <a:rPr lang="ru-RU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проведения будет зависеть от эпидемиологической обстановки</a:t>
            </a:r>
            <a:endParaRPr lang="ru-RU" sz="36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5779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информация: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idx="1"/>
          </p:nvPr>
        </p:nvSpPr>
        <p:spPr>
          <a:xfrm>
            <a:off x="677863" y="1638796"/>
            <a:ext cx="8596312" cy="4403230"/>
          </a:xfrm>
        </p:spPr>
        <p:txBody>
          <a:bodyPr>
            <a:normAutofit fontScale="92500" lnSpcReduction="10000"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Юридический адрес: 190031. Санкт-Петербург, Московский проспект, дом 9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Фактический адрес:191040, Санкт-Петербург, переулок Кузнечный, дом. 20, лит. А</a:t>
            </a:r>
          </a:p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Станции метро: пл. Восстания, Достоевская, Владимирская, Лиговский проспект, трамваи 25,49, автобус 3,74, 54.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://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med.pgups.ru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Электронная почта: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spbpmu@mail.ru</a:t>
            </a:r>
          </a:p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ru-RU" sz="1700" b="1" dirty="0" smtClean="0">
                <a:latin typeface="Times New Roman" pitchFamily="18" charset="0"/>
                <a:cs typeface="Times New Roman" pitchFamily="18" charset="0"/>
              </a:rPr>
              <a:t>Контактные телефоны: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764-32-58 (приемная комиссия)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312-70-58 (канцелярия)</a:t>
            </a:r>
          </a:p>
          <a:p>
            <a:pPr>
              <a:lnSpc>
                <a:spcPct val="80000"/>
              </a:lnSpc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575-89-79 (учебная часть)</a:t>
            </a:r>
          </a:p>
        </p:txBody>
      </p:sp>
      <p:pic>
        <p:nvPicPr>
          <p:cNvPr id="7680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0" y="457695"/>
            <a:ext cx="4821382" cy="5431552"/>
          </a:xfrm>
        </p:spPr>
        <p:txBody>
          <a:bodyPr/>
          <a:lstStyle/>
          <a:p>
            <a:pPr algn="ctr"/>
            <a:endParaRPr lang="ru-RU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Санкт-Петербургский 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медицинский колледж — учебное заведение, успешно действующее в сфере образовательных услуг Санкт-Петербурга с 1944 года. Этому способствует искусное сочетание лучших педагогических традиций, закрепленных более чем полувековой историей, с новейшими достижениями в области методики обучения.</a:t>
            </a:r>
          </a:p>
          <a:p>
            <a:pPr algn="ctr"/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0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86399" y="1395046"/>
            <a:ext cx="5091113" cy="99646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Директор колледжа : </a:t>
            </a:r>
            <a:endParaRPr lang="ru-RU" sz="3200" b="1" dirty="0" smtClean="0">
              <a:solidFill>
                <a:schemeClr val="tx1"/>
              </a:solidFill>
            </a:endParaRPr>
          </a:p>
        </p:txBody>
      </p:sp>
      <p:pic>
        <p:nvPicPr>
          <p:cNvPr id="21507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72725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5"/>
          <p:cNvSpPr>
            <a:spLocks noChangeArrowheads="1"/>
          </p:cNvSpPr>
          <p:nvPr/>
        </p:nvSpPr>
        <p:spPr bwMode="auto">
          <a:xfrm>
            <a:off x="4612543" y="3486883"/>
            <a:ext cx="62642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dirty="0" err="1" smtClean="0">
                <a:latin typeface="Times New Roman" pitchFamily="18" charset="0"/>
                <a:cs typeface="Times New Roman" pitchFamily="18" charset="0"/>
              </a:rPr>
              <a:t>Букатова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Ольга Станиславовна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78" y="473273"/>
            <a:ext cx="4016576" cy="60272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0" y="973138"/>
            <a:ext cx="9367838" cy="70802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/>
              <a:t/>
            </a:r>
            <a:br>
              <a:rPr lang="ru-RU" sz="4000" dirty="0"/>
            </a:br>
            <a:r>
              <a:rPr lang="ru-RU" sz="4000" dirty="0" smtClean="0"/>
              <a:t> </a:t>
            </a:r>
            <a:r>
              <a:rPr lang="ru-RU" b="1" dirty="0" smtClean="0"/>
              <a:t>Вход 	                                   Главная лестница</a:t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22530" name="Picture 9" descr="вход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68313" y="1162050"/>
            <a:ext cx="5013325" cy="5221288"/>
          </a:xfrm>
        </p:spPr>
      </p:pic>
      <p:pic>
        <p:nvPicPr>
          <p:cNvPr id="22531" name="Picture 5" descr="лестниц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48375" y="1162050"/>
            <a:ext cx="4967288" cy="52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68313" y="300038"/>
            <a:ext cx="5013325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Вход</a:t>
            </a:r>
          </a:p>
        </p:txBody>
      </p:sp>
      <p:pic>
        <p:nvPicPr>
          <p:cNvPr id="22533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85388" y="-5556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6048375" y="300038"/>
            <a:ext cx="49672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Главная лестница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792163" y="190500"/>
            <a:ext cx="9334500" cy="792163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Актовый </a:t>
            </a: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зал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555" name="Picture 3" descr="зал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92163" y="871538"/>
            <a:ext cx="9334500" cy="5632450"/>
          </a:xfrm>
        </p:spPr>
      </p:pic>
      <p:pic>
        <p:nvPicPr>
          <p:cNvPr id="23556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2230581" y="214745"/>
            <a:ext cx="7543800" cy="5632311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 соответствии с 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п. 15,16 </a:t>
            </a: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раздела </a:t>
            </a:r>
            <a:r>
              <a:rPr lang="en-US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«Порядка приёма на обучение по образовательным программам среднего профессионального образования», утверждённого приказом 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Министерства просвещения  </a:t>
            </a: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Российской Федерации от 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02.09.2020 </a:t>
            </a: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457, </a:t>
            </a: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 целью информирования о приёме в Колледж сообщаем  следующее: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195263"/>
            <a:ext cx="9375775" cy="855662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Лекционные аудитории 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76" y="1183326"/>
            <a:ext cx="8204932" cy="545540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375" y="195263"/>
            <a:ext cx="9375775" cy="855662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Лекционные аудитории 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79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5" y="787645"/>
            <a:ext cx="5506539" cy="3661263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324" y="2655277"/>
            <a:ext cx="584484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2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075" y="134938"/>
            <a:ext cx="10221913" cy="106680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общепрофессиональных и специальных дисциплин</a:t>
            </a:r>
            <a: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5" descr="DSC0037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73200" y="1141413"/>
            <a:ext cx="8394700" cy="5219700"/>
          </a:xfrm>
        </p:spPr>
      </p:pic>
      <p:pic>
        <p:nvPicPr>
          <p:cNvPr id="26627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9850" y="-1746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473200" y="6273800"/>
            <a:ext cx="83947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анатомии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54" y="609600"/>
            <a:ext cx="3882645" cy="5839500"/>
          </a:xfrm>
        </p:spPr>
      </p:pic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677863" y="609600"/>
            <a:ext cx="8596312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954" y="0"/>
            <a:ext cx="93579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анатомии</a:t>
            </a:r>
            <a:endParaRPr lang="ru-RU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225" y="628592"/>
            <a:ext cx="3870018" cy="5820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5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787izNfdIzQ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691" y="277447"/>
            <a:ext cx="4548553" cy="6064737"/>
          </a:xfrm>
          <a:prstGeom prst="rect">
            <a:avLst/>
          </a:prstGeom>
          <a:noFill/>
        </p:spPr>
      </p:pic>
      <p:pic>
        <p:nvPicPr>
          <p:cNvPr id="5" name="Picture 2" descr="yyx5cLPwBy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9753" y="210817"/>
            <a:ext cx="4654063" cy="6204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6100" y="142875"/>
            <a:ext cx="11041063" cy="108585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общепрофессиональных и специальных дисциплин</a:t>
            </a: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0" name="Picture 7" descr="сестр дело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575" y="1419225"/>
            <a:ext cx="5518150" cy="4319588"/>
          </a:xfrm>
        </p:spPr>
      </p:pic>
      <p:pic>
        <p:nvPicPr>
          <p:cNvPr id="27651" name="Picture 5" descr="сестр дело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5375" y="1431925"/>
            <a:ext cx="5761038" cy="432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55575" y="5929313"/>
            <a:ext cx="11780838" cy="5794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i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Кабинет «Основы сестринского дела»</a:t>
            </a:r>
          </a:p>
        </p:txBody>
      </p:sp>
      <p:pic>
        <p:nvPicPr>
          <p:cNvPr id="27653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37775" y="142875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3" y="379261"/>
            <a:ext cx="4086646" cy="614631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112" y="379261"/>
            <a:ext cx="4165903" cy="62655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5463" y="239713"/>
            <a:ext cx="10447337" cy="1225550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общепрофессиональных и специальных дисциплин</a:t>
            </a:r>
            <a:b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i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25463" y="6169025"/>
            <a:ext cx="10942637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Педиатрия, сестринское дело в педиатрии</a:t>
            </a:r>
            <a:endParaRPr lang="ru-RU" sz="3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47275" y="46038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663" y="2008188"/>
            <a:ext cx="5754058" cy="38258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42" y="2008188"/>
            <a:ext cx="5701998" cy="3791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2625" y="31750"/>
            <a:ext cx="1052830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общепрофессиональных и специальных дисциплин</a:t>
            </a:r>
          </a:p>
        </p:txBody>
      </p:sp>
      <p:pic>
        <p:nvPicPr>
          <p:cNvPr id="29700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04813" y="6018213"/>
            <a:ext cx="11198225" cy="8620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акушерства и гинекологии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3" y="602122"/>
            <a:ext cx="3601125" cy="5416092"/>
          </a:xfrm>
          <a:prstGeom prst="rect">
            <a:avLst/>
          </a:prstGeom>
        </p:spPr>
      </p:pic>
      <p:pic>
        <p:nvPicPr>
          <p:cNvPr id="10" name="Picture 3" descr="C:\Users\2-9\Desktop\выпускной\фото на выпуск\CFWZBHa6ke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3223" y="1226223"/>
            <a:ext cx="4675430" cy="4675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0850" y="115888"/>
            <a:ext cx="10904538" cy="10779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общепрофессиональных и специальных дисциплин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2875" y="5870575"/>
            <a:ext cx="5759450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хирургии</a:t>
            </a:r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9" name="Рисунок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72688" y="115888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356" y="1193800"/>
            <a:ext cx="3612332" cy="543294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42" y="963295"/>
            <a:ext cx="3262819" cy="490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Прямоугольник 1"/>
          <p:cNvSpPr>
            <a:spLocks noChangeArrowheads="1"/>
          </p:cNvSpPr>
          <p:nvPr/>
        </p:nvSpPr>
        <p:spPr bwMode="auto">
          <a:xfrm>
            <a:off x="351905" y="117693"/>
            <a:ext cx="11671069" cy="674030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 marL="742950" indent="-742950">
              <a:buAutoNum type="arabicPeriod"/>
            </a:pP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alt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Минпросвещения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Российской </a:t>
            </a:r>
            <a:endParaRPr lang="ru-RU" altLang="ru-RU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Федерации № 915 от 20.10.2022 «О внесении</a:t>
            </a:r>
          </a:p>
          <a:p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изменений в Порядок  </a:t>
            </a:r>
            <a:r>
              <a:rPr lang="ru-RU" altLang="ru-RU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приемама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на обучения по программам СПО»</a:t>
            </a:r>
          </a:p>
          <a:p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2. Федеральный закон  № 296 от 14.07.2022 </a:t>
            </a:r>
          </a:p>
          <a:p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 внесении изменений в статью 68 Федерального закона «Об образовании в Российской Федерации»</a:t>
            </a:r>
          </a:p>
          <a:p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3. Федеральный закон № 300 от 14.07.2022 О внесении изменений в статью 79 Федерального закона «Об образовании в Российской Федерации»</a:t>
            </a:r>
            <a:endParaRPr lang="ru-RU" altLang="ru-RU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11826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9525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kCwjytyKpu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5138" y="199291"/>
            <a:ext cx="3651899" cy="6492265"/>
          </a:xfrm>
          <a:prstGeom prst="rect">
            <a:avLst/>
          </a:prstGeom>
          <a:noFill/>
        </p:spPr>
      </p:pic>
      <p:pic>
        <p:nvPicPr>
          <p:cNvPr id="6" name="Picture 4" descr="vOGnee74kQ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1675" y="2098432"/>
            <a:ext cx="7979648" cy="44899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8" descr="реаним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175" y="1162050"/>
            <a:ext cx="5038725" cy="50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9" descr="реаним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6475" y="1192213"/>
            <a:ext cx="53625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638175" y="109538"/>
            <a:ext cx="10810875" cy="1076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Кабинеты общепрофессиональных и специальных дисциплин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638175" y="6202363"/>
            <a:ext cx="10810875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реанимации и медицины катастроф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	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3797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2-9\Desktop\выпускной\фото на выпуск\Jomm0ZZx1W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029" y="399686"/>
            <a:ext cx="4946037" cy="4946038"/>
          </a:xfrm>
          <a:prstGeom prst="rect">
            <a:avLst/>
          </a:prstGeom>
          <a:noFill/>
        </p:spPr>
      </p:pic>
      <p:pic>
        <p:nvPicPr>
          <p:cNvPr id="3" name="Picture 3" descr="C:\Users\2-9\Desktop\выпускной\фото на выпуск\kUqHIJuSPIU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11816" y="0"/>
            <a:ext cx="4911969" cy="65492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7200" y="1000125"/>
            <a:ext cx="5264150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341313" y="190500"/>
            <a:ext cx="10460037" cy="5857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«Инфекционные болезни»</a:t>
            </a:r>
          </a:p>
        </p:txBody>
      </p:sp>
      <p:pic>
        <p:nvPicPr>
          <p:cNvPr id="34820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9850" y="1905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O24GKs1JD-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199" y="749986"/>
            <a:ext cx="4407145" cy="58852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163" y="1092200"/>
            <a:ext cx="4849812" cy="545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9263" y="1149350"/>
            <a:ext cx="575945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411163" y="180975"/>
            <a:ext cx="10877550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Библиотека                              Читальный зал</a:t>
            </a:r>
          </a:p>
        </p:txBody>
      </p:sp>
      <p:pic>
        <p:nvPicPr>
          <p:cNvPr id="36868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9850" y="1905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" y="1050925"/>
            <a:ext cx="4849812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6963" y="1050925"/>
            <a:ext cx="4851400" cy="539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57213" y="300038"/>
            <a:ext cx="104711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Столовая</a:t>
            </a:r>
          </a:p>
        </p:txBody>
      </p:sp>
      <p:pic>
        <p:nvPicPr>
          <p:cNvPr id="37892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9850" y="6985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7213" y="300038"/>
            <a:ext cx="104711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нашего колледжа успешно работает объединение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892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6985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679269" y="850384"/>
            <a:ext cx="94429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Волонтеры-медики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2" y="1828799"/>
            <a:ext cx="5413466" cy="36089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762" y="1828799"/>
            <a:ext cx="2785109" cy="371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7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9" y="981541"/>
            <a:ext cx="7463481" cy="5597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1875" y="0"/>
            <a:ext cx="1963082" cy="1963082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496064" y="214184"/>
            <a:ext cx="6777937" cy="1716216"/>
          </a:xfrm>
        </p:spPr>
        <p:txBody>
          <a:bodyPr/>
          <a:lstStyle/>
          <a:p>
            <a:pPr lvl="0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Школа волонтеров-медиков</a:t>
            </a:r>
            <a:r>
              <a:rPr lang="ru-RU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747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7213" y="300038"/>
            <a:ext cx="104711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помогают врачам в борьбе с COVID-19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74" y="1053735"/>
            <a:ext cx="9281403" cy="522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39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6700" y="0"/>
            <a:ext cx="8877300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викторинах и конкурсах :</a:t>
            </a:r>
            <a: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38915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-1508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975350" y="1333500"/>
            <a:ext cx="60706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«День первокурсника»</a:t>
            </a:r>
          </a:p>
        </p:txBody>
      </p:sp>
      <p:pic>
        <p:nvPicPr>
          <p:cNvPr id="3074" name="Picture 2" descr="D:\ВР NEW\фото\2016-2017\2016\22.09.2016 викторина День Первокурсника\o5iYcP_nfgU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43708"/>
            <a:ext cx="5914292" cy="5914292"/>
          </a:xfrm>
          <a:prstGeom prst="rect">
            <a:avLst/>
          </a:prstGeom>
          <a:noFill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00965" y="2989385"/>
            <a:ext cx="6126912" cy="3868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2034" y="346365"/>
            <a:ext cx="10226766" cy="500742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Приём на обучение 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образовательным программа 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счёт ассигнований федерального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 является </a:t>
            </a:r>
            <a:b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ОБЩЕДОСТУПНЫМ.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64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33988" y="320675"/>
            <a:ext cx="6005512" cy="1320800"/>
          </a:xfrm>
        </p:spPr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«Исторический</a:t>
            </a:r>
            <a:b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40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63" y="419529"/>
            <a:ext cx="3738979" cy="4985305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130" y="1962150"/>
            <a:ext cx="5822155" cy="388143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88" y="207963"/>
            <a:ext cx="2878137" cy="61118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Экскурсии:</a:t>
            </a:r>
            <a:endParaRPr lang="ru-RU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79388" y="819150"/>
            <a:ext cx="11733212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«Дорога жизни»</a:t>
            </a:r>
            <a:endParaRPr lang="ru-RU" sz="4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1026" name="Picture 2" descr="D:\ВР NEW\фото\2016-2017\2017\музей Дорога Жизни 011-012\1A2ejfkV1q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79" y="1785450"/>
            <a:ext cx="6028753" cy="4521565"/>
          </a:xfrm>
          <a:prstGeom prst="rect">
            <a:avLst/>
          </a:prstGeom>
          <a:noFill/>
        </p:spPr>
      </p:pic>
      <p:pic>
        <p:nvPicPr>
          <p:cNvPr id="1027" name="Picture 3" descr="D:\ВР NEW\фото\2016-2017\2017\музей Дорога Жизни 011-012\IxQJaFVUle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57293" y="1566987"/>
            <a:ext cx="3845168" cy="51268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074" y="3211063"/>
            <a:ext cx="6014954" cy="3383412"/>
          </a:xfrm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5031538" y="2278655"/>
            <a:ext cx="7019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«Мир на ощупь»</a:t>
            </a:r>
            <a:endParaRPr lang="ru-RU" sz="4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1734" y="15827"/>
            <a:ext cx="1963082" cy="19569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844" y="879336"/>
            <a:ext cx="3271837" cy="581659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71450"/>
            <a:ext cx="703346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«Анатомический Эрмитаж»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4014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5031538" y="2278655"/>
            <a:ext cx="7019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734" y="15827"/>
            <a:ext cx="1963082" cy="19569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71450"/>
            <a:ext cx="81472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им. А.П. Павлова</a:t>
            </a:r>
            <a:endParaRPr lang="ru-RU" sz="40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49" y="1150984"/>
            <a:ext cx="9436959" cy="530829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01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5031538" y="2278655"/>
            <a:ext cx="7019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734" y="15827"/>
            <a:ext cx="1963082" cy="19569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71450"/>
            <a:ext cx="9415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«Военно-медицинский музей»</a:t>
            </a:r>
            <a:endParaRPr lang="ru-RU" sz="4000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638" y="1441622"/>
            <a:ext cx="8167150" cy="4600403"/>
          </a:xfrm>
        </p:spPr>
      </p:pic>
    </p:spTree>
    <p:extLst>
      <p:ext uri="{BB962C8B-B14F-4D97-AF65-F5344CB8AC3E}">
        <p14:creationId xmlns:p14="http://schemas.microsoft.com/office/powerpoint/2010/main" val="49006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5031538" y="2278655"/>
            <a:ext cx="701992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44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1734" y="15827"/>
            <a:ext cx="1963082" cy="195698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171450"/>
            <a:ext cx="94158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Аптека доктора </a:t>
            </a:r>
            <a:r>
              <a:rPr lang="ru-RU" sz="4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Пеля</a:t>
            </a:r>
            <a:endParaRPr lang="ru-RU" sz="40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8" y="879336"/>
            <a:ext cx="2911077" cy="38814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719" y="1555828"/>
            <a:ext cx="5003223" cy="37524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326" y="2278655"/>
            <a:ext cx="3073743" cy="4098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932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5700" y="327025"/>
            <a:ext cx="10512425" cy="835025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Кронштадт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637780" y="1670987"/>
            <a:ext cx="6482399" cy="4860637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0482" name="Picture 2" descr="http://www.magput.ru/pics/large/110405.jpg"/>
          <p:cNvPicPr>
            <a:picLocks noChangeAspect="1" noChangeArrowheads="1"/>
          </p:cNvPicPr>
          <p:nvPr/>
        </p:nvPicPr>
        <p:blipFill rotWithShape="1">
          <a:blip r:embed="rId3" cstate="print">
            <a:extLst/>
          </a:blip>
          <a:srcRect l="9546" r="45752"/>
          <a:stretch/>
        </p:blipFill>
        <p:spPr bwMode="auto">
          <a:xfrm>
            <a:off x="7638794" y="1391443"/>
            <a:ext cx="4359965" cy="5419726"/>
          </a:xfrm>
          <a:prstGeom prst="rect">
            <a:avLst/>
          </a:prstGeom>
          <a:noFill/>
          <a:effectLst>
            <a:softEdge rad="317500"/>
          </a:effectLst>
          <a:extLst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240000" cy="2403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989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471" y="-10319"/>
            <a:ext cx="3908782" cy="521171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094" y="2812693"/>
            <a:ext cx="5993081" cy="44948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19"/>
            <a:ext cx="3730336" cy="497378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028328" y="424934"/>
            <a:ext cx="38450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«Подводная лодка»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273626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/>
          <a:srcRect b="16626"/>
          <a:stretch/>
        </p:blipFill>
        <p:spPr>
          <a:xfrm>
            <a:off x="431039" y="1442002"/>
            <a:ext cx="9753600" cy="541599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 flipH="1">
            <a:off x="252478" y="1119654"/>
            <a:ext cx="3166707" cy="562970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2413" y="120650"/>
            <a:ext cx="11939587" cy="205105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музеев:   </a:t>
            </a:r>
            <a:b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Центральный государственный 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рхив </a:t>
            </a:r>
            <a:b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Военно-медицинская </a:t>
            </a:r>
            <a:r>
              <a:rPr lang="ru-RU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кадемия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/>
          </a:blip>
          <a:stretch/>
        </p:blipFill>
        <p:spPr>
          <a:xfrm>
            <a:off x="3884365" y="2160588"/>
            <a:ext cx="2183308" cy="3881437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3013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2" y="0"/>
            <a:ext cx="5148249" cy="686433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946" y="1092530"/>
            <a:ext cx="51435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559143" y="81624"/>
            <a:ext cx="470930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«Ратная палата»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167496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Прямоугольник 1"/>
          <p:cNvSpPr>
            <a:spLocks noChangeArrowheads="1"/>
          </p:cNvSpPr>
          <p:nvPr/>
        </p:nvSpPr>
        <p:spPr bwMode="auto">
          <a:xfrm>
            <a:off x="1901825" y="451139"/>
            <a:ext cx="7089775" cy="5078413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anose="020B0A040201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Лицензия  на право ведения образовательной деятельности от 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21.07.2016  </a:t>
            </a: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2280</a:t>
            </a:r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– бессрочно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Свидетельство об аккредитации образовательной деятельности от 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04.04.2018 №2801</a:t>
            </a:r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Срок действия до </a:t>
            </a:r>
            <a:r>
              <a:rPr lang="ru-RU" alt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04.04.2024</a:t>
            </a:r>
            <a:endParaRPr lang="ru-RU" altLang="ru-RU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562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1" y="0"/>
            <a:ext cx="9809017" cy="7356763"/>
          </a:xfrm>
        </p:spPr>
      </p:pic>
    </p:spTree>
    <p:extLst>
      <p:ext uri="{BB962C8B-B14F-4D97-AF65-F5344CB8AC3E}">
        <p14:creationId xmlns:p14="http://schemas.microsoft.com/office/powerpoint/2010/main" val="2293580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8" y="273050"/>
            <a:ext cx="8858250" cy="1671638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«Книжные аллеи»</a:t>
            </a:r>
            <a:endParaRPr lang="ru-RU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ВР NEW\фото\2016-2017\2016\17.09.2016 книжные аллеи 011\147412514112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644" y="1328249"/>
            <a:ext cx="4964974" cy="4931874"/>
          </a:xfrm>
          <a:prstGeom prst="rect">
            <a:avLst/>
          </a:prstGeom>
          <a:noFill/>
        </p:spPr>
      </p:pic>
      <p:pic>
        <p:nvPicPr>
          <p:cNvPr id="2051" name="Picture 3" descr="D:\ВР NEW\фото\2016-2017\2016\17.09.2016 книжные аллеи 011\14741258142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89378" y="926123"/>
            <a:ext cx="4240091" cy="5653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9850" y="0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 descr="D:\ВР NEW\фото\2016-2017\2016\17.09.2016 книжные аллеи 011\1474126190464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799" y="1042155"/>
            <a:ext cx="4098115" cy="5464153"/>
          </a:xfrm>
          <a:prstGeom prst="rect">
            <a:avLst/>
          </a:prstGeom>
          <a:noFill/>
        </p:spPr>
      </p:pic>
      <p:pic>
        <p:nvPicPr>
          <p:cNvPr id="3075" name="Picture 3" descr="D:\ВР NEW\фото\2016-2017\2016\17.09.2016 книжные аллеи 011\IMG_20160917_205158_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836090"/>
            <a:ext cx="6165607" cy="5796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35725" y="515938"/>
            <a:ext cx="3409950" cy="1001712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библиотеки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7475" y="225425"/>
            <a:ext cx="5800725" cy="4351338"/>
          </a:xfrm>
        </p:spPr>
      </p:pic>
      <p:pic>
        <p:nvPicPr>
          <p:cNvPr id="45059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200" y="2322513"/>
            <a:ext cx="5778500" cy="433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7100" y="3535363"/>
            <a:ext cx="418147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Рисунок 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450" y="0"/>
            <a:ext cx="8596313" cy="132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  <a:r>
              <a:rPr lang="ru-RU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083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2" descr="http://lyc1574.mskobr.ru/users_files/co175/images/1yut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7525" y="0"/>
            <a:ext cx="6391275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5" name="Рисунок 5"/>
          <p:cNvPicPr>
            <a:picLocks noChangeAspect="1"/>
          </p:cNvPicPr>
          <p:nvPr/>
        </p:nvPicPr>
        <p:blipFill>
          <a:blip r:embed="rId4" cstate="print"/>
          <a:srcRect l="15028"/>
          <a:stretch>
            <a:fillRect/>
          </a:stretch>
        </p:blipFill>
        <p:spPr bwMode="auto">
          <a:xfrm>
            <a:off x="9907588" y="2109788"/>
            <a:ext cx="205422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6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26538" y="3903663"/>
            <a:ext cx="2835275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6" y="644435"/>
            <a:ext cx="8701810" cy="62168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07" y="234348"/>
            <a:ext cx="11402503" cy="6523504"/>
          </a:xfrm>
        </p:spPr>
      </p:pic>
    </p:spTree>
    <p:extLst>
      <p:ext uri="{BB962C8B-B14F-4D97-AF65-F5344CB8AC3E}">
        <p14:creationId xmlns:p14="http://schemas.microsoft.com/office/powerpoint/2010/main" val="185582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682089" cy="440725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31" y="2203627"/>
            <a:ext cx="5204069" cy="4779395"/>
          </a:xfrm>
        </p:spPr>
      </p:pic>
    </p:spTree>
    <p:extLst>
      <p:ext uri="{BB962C8B-B14F-4D97-AF65-F5344CB8AC3E}">
        <p14:creationId xmlns:p14="http://schemas.microsoft.com/office/powerpoint/2010/main" val="297898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6888" y="106363"/>
            <a:ext cx="8596312" cy="132080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«День учителя»</a:t>
            </a:r>
            <a:endParaRPr lang="ru-RU" sz="5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132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785" y="1551677"/>
            <a:ext cx="8279477" cy="46572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188" y="2232497"/>
            <a:ext cx="5618205" cy="4213654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9" y="507075"/>
            <a:ext cx="6484469" cy="4321291"/>
          </a:xfrm>
        </p:spPr>
      </p:pic>
    </p:spTree>
    <p:extLst>
      <p:ext uri="{BB962C8B-B14F-4D97-AF65-F5344CB8AC3E}">
        <p14:creationId xmlns:p14="http://schemas.microsoft.com/office/powerpoint/2010/main" val="346619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923"/>
            <a:ext cx="12176019" cy="68616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125" y="92075"/>
            <a:ext cx="8596313" cy="132080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«Новый год»</a:t>
            </a:r>
            <a:endParaRPr lang="ru-RU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15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7300" y="9525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25" y="1082553"/>
            <a:ext cx="8683641" cy="578909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6"/>
          <p:cNvSpPr>
            <a:spLocks noChangeArrowheads="1"/>
          </p:cNvSpPr>
          <p:nvPr/>
        </p:nvSpPr>
        <p:spPr bwMode="auto">
          <a:xfrm>
            <a:off x="1556327" y="175635"/>
            <a:ext cx="8204200" cy="558482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pPr algn="ctr"/>
            <a:r>
              <a:rPr lang="ru-RU" altLang="ru-R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Санкт-Петербургский медицинский колледж ведёт подготовку  специалистов по специальностям среднего профессионального образования: </a:t>
            </a:r>
          </a:p>
          <a:p>
            <a:pPr>
              <a:buFont typeface="Arial" charset="0"/>
              <a:buChar char="•"/>
            </a:pP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31.02.01 –«Лечебное дело» </a:t>
            </a:r>
          </a:p>
          <a:p>
            <a:pPr>
              <a:buFont typeface="Arial" charset="0"/>
              <a:buChar char="•"/>
            </a:pPr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34.02.01 -  «Сестринское дело». </a:t>
            </a:r>
          </a:p>
          <a:p>
            <a:r>
              <a:rPr lang="ru-RU" altLang="ru-RU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 окончании колледжа выдаётся диплом о среднем профессиональном образовании.</a:t>
            </a:r>
          </a:p>
        </p:txBody>
      </p:sp>
      <p:pic>
        <p:nvPicPr>
          <p:cNvPr id="67586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1987" y="0"/>
            <a:ext cx="11641541" cy="7154698"/>
          </a:xfrm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04788" y="0"/>
            <a:ext cx="11641137" cy="10160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«Новый год»</a:t>
            </a:r>
            <a:endParaRPr lang="ru-RU" sz="6000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50181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66338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405" y="2480508"/>
            <a:ext cx="6703327" cy="41558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27" y="981075"/>
            <a:ext cx="4050071" cy="60751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187569"/>
            <a:ext cx="8596312" cy="1207477"/>
          </a:xfrm>
        </p:spPr>
        <p:txBody>
          <a:bodyPr>
            <a:normAutofit/>
          </a:bodyPr>
          <a:lstStyle/>
          <a:p>
            <a:r>
              <a:rPr lang="ru-RU" sz="6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«8 марта»</a:t>
            </a:r>
            <a:endParaRPr lang="ru-RU" sz="6600" dirty="0"/>
          </a:p>
        </p:txBody>
      </p:sp>
      <p:pic>
        <p:nvPicPr>
          <p:cNvPr id="6146" name="Picture 2" descr="D:\ВР NEW\фото\2016-2017\2017\07.03.2017 Чего хотят мужчины женщины\DSC0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123" y="1219200"/>
            <a:ext cx="8458200" cy="563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ВР NEW\фото\2016-2017\2017\07.03.2017 Чего хотят мужчины женщины\8 марта 2017 (7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908" y="0"/>
            <a:ext cx="4572000" cy="6858000"/>
          </a:xfrm>
          <a:prstGeom prst="rect">
            <a:avLst/>
          </a:prstGeom>
          <a:noFill/>
        </p:spPr>
      </p:pic>
      <p:pic>
        <p:nvPicPr>
          <p:cNvPr id="10245" name="Picture 5" descr="D:\ВР NEW\фото\2016-2017\2017\07.03.2017 Чего хотят мужчины женщины\8 марта 2017 (3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5692" y="0"/>
            <a:ext cx="4572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19754" y="304800"/>
            <a:ext cx="62366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</a:t>
            </a:r>
            <a:endParaRPr lang="ru-RU" sz="60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ВР NEW\фото\2015-2016\2016\05.06.2016 Победа без национальности\DSCF01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145" y="1166451"/>
            <a:ext cx="4066439" cy="5421918"/>
          </a:xfrm>
          <a:prstGeom prst="rect">
            <a:avLst/>
          </a:prstGeom>
          <a:noFill/>
        </p:spPr>
      </p:pic>
      <p:pic>
        <p:nvPicPr>
          <p:cNvPr id="1027" name="Picture 3" descr="D:\ВР NEW\фото\2015-2016\2016\05.06.2016 Победа без национальности\DSCF02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37538" y="1260235"/>
            <a:ext cx="7197964" cy="539847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9850" y="0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ВР NEW\фото\2015-2016\2016\05.06.2016 Победа без национальности\WP_20160506_14_39_22_Pr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23" y="317101"/>
            <a:ext cx="3575539" cy="6365245"/>
          </a:xfrm>
          <a:prstGeom prst="rect">
            <a:avLst/>
          </a:prstGeom>
          <a:noFill/>
        </p:spPr>
      </p:pic>
      <p:pic>
        <p:nvPicPr>
          <p:cNvPr id="2051" name="Picture 3" descr="D:\ВР NEW\фото\2015-2016\2016\05.06.2016 Победа без национальности\WP_20160506_14_39_08_Pr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6769" y="375080"/>
            <a:ext cx="3839304" cy="68348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2750" y="-214313"/>
            <a:ext cx="8596313" cy="1320801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творческих конкурсах</a:t>
            </a:r>
            <a:endParaRPr lang="ru-RU" sz="4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120347" y="867862"/>
            <a:ext cx="5476755" cy="4770937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7107381" y="1176542"/>
            <a:ext cx="4118497" cy="549132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/>
          </a:blip>
          <a:srcRect l="18477" r="14854" b="7693"/>
          <a:stretch/>
        </p:blipFill>
        <p:spPr>
          <a:xfrm>
            <a:off x="5004014" y="2566457"/>
            <a:ext cx="2272146" cy="41945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5301" name="Рисунок 6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813" y="47625"/>
            <a:ext cx="9123362" cy="9493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«Студенческая весна»</a:t>
            </a:r>
            <a:endParaRPr lang="ru-RU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322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61950" y="1027113"/>
            <a:ext cx="7553325" cy="5040312"/>
          </a:xfrm>
        </p:spPr>
      </p:pic>
      <p:pic>
        <p:nvPicPr>
          <p:cNvPr id="56323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72688" y="46038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28038" y="1995488"/>
            <a:ext cx="3290887" cy="464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381" y="1659567"/>
            <a:ext cx="7796127" cy="5198433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1304747"/>
            <a:ext cx="4821381" cy="8587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5650019" y="219128"/>
            <a:ext cx="590463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«Россия – Родина моя»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4215335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9063" y="117475"/>
            <a:ext cx="9263062" cy="1320800"/>
          </a:xfrm>
        </p:spPr>
        <p:txBody>
          <a:bodyPr rtlCol="0"/>
          <a:lstStyle/>
          <a:p>
            <a:pPr algn="ctr" fontAlgn="auto">
              <a:spcAft>
                <a:spcPts val="0"/>
              </a:spcAft>
              <a:defRPr/>
            </a:pPr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Учебно-познавательная деятельность: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365607" y="1337823"/>
            <a:ext cx="4140132" cy="5520177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4752076" y="1351471"/>
            <a:ext cx="7082474" cy="53184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7348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7963"/>
            <a:ext cx="8596313" cy="132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 музеев, выставок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2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85" y="883018"/>
            <a:ext cx="7966642" cy="5974982"/>
          </a:xfrm>
          <a:prstGeom prst="rect">
            <a:avLst/>
          </a:prstGeom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88091" y="124836"/>
            <a:ext cx="8001000" cy="64976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Специальность:   Сестринское   дело   –   34.02.01</a:t>
            </a:r>
          </a:p>
          <a:p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Присваиваемая квалификация: медицинская сестра/медицинский брат</a:t>
            </a:r>
          </a:p>
          <a:p>
            <a:r>
              <a:rPr lang="ru-RU" sz="2800" b="1" u="sng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Очная форма получения образования (на базе основного общего образования</a:t>
            </a:r>
            <a:r>
              <a:rPr lang="ru-RU" sz="2800" b="1" dirty="0">
                <a:solidFill>
                  <a:srgbClr val="0D0D0D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.)</a:t>
            </a: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обучения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-2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года 10 месяцев</a:t>
            </a: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Приём документов на бюджетные места с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июня по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августа</a:t>
            </a: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Приём документов на коммерческие места с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19 </a:t>
            </a: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июня по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18 августа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Вступительные испытания: психологическое тестирование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(оценивается в зачётной системе)</a:t>
            </a:r>
            <a:endParaRPr lang="ru-RU" sz="28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Кол-во бюджетных мест: 25 </a:t>
            </a: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коммерческих мест: </a:t>
            </a:r>
            <a:r>
              <a:rPr lang="ru-R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25</a:t>
            </a:r>
            <a:endParaRPr lang="ru-RU" sz="28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7963"/>
            <a:ext cx="8596313" cy="132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Конференции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372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7818"/>
            <a:ext cx="5914638" cy="3892400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638" y="2277271"/>
            <a:ext cx="5797429" cy="396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56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Заголовок 1"/>
          <p:cNvSpPr>
            <a:spLocks noGrp="1"/>
          </p:cNvSpPr>
          <p:nvPr>
            <p:ph type="title"/>
          </p:nvPr>
        </p:nvSpPr>
        <p:spPr>
          <a:xfrm>
            <a:off x="530225" y="207963"/>
            <a:ext cx="8455025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конкурсах профессионального мастерства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/>
          </a:blip>
          <a:srcRect t="21257"/>
          <a:stretch/>
        </p:blipFill>
        <p:spPr>
          <a:xfrm>
            <a:off x="530088" y="1744072"/>
            <a:ext cx="8454886" cy="4991992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9395" name="Рисунок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80" y="-144510"/>
            <a:ext cx="4726039" cy="7089060"/>
          </a:xfrm>
        </p:spPr>
      </p:pic>
      <p:pic>
        <p:nvPicPr>
          <p:cNvPr id="4" name="Объект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3891" y="2167761"/>
            <a:ext cx="7038109" cy="469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153891" y="44103"/>
            <a:ext cx="68758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Городской центр медицинской профилактики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81580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0" y="0"/>
            <a:ext cx="10291020" cy="6858000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2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7" y="218577"/>
            <a:ext cx="6887470" cy="4591647"/>
          </a:xfrm>
        </p:spPr>
      </p:pic>
    </p:spTree>
    <p:extLst>
      <p:ext uri="{BB962C8B-B14F-4D97-AF65-F5344CB8AC3E}">
        <p14:creationId xmlns:p14="http://schemas.microsoft.com/office/powerpoint/2010/main" val="33603118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914400"/>
            <a:r>
              <a:rPr lang="ru-RU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Радужное СЕРДЦЕ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8" y="186592"/>
            <a:ext cx="4803054" cy="640407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662" y="1489891"/>
            <a:ext cx="3683727" cy="4911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88080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1717" y="238541"/>
            <a:ext cx="9090990" cy="68182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9063"/>
            <a:ext cx="9274175" cy="1811337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общественных мероприятиях посвящённых проблемам здоровья населения</a:t>
            </a: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262848" y="2433980"/>
            <a:ext cx="4252451" cy="4132851"/>
          </a:xfrm>
          <a:ln w="190500" cap="sq">
            <a:solidFill>
              <a:srgbClr val="C8C6BD"/>
            </a:solidFill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0420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Заголовок 1"/>
          <p:cNvSpPr>
            <a:spLocks noGrp="1"/>
          </p:cNvSpPr>
          <p:nvPr>
            <p:ph type="title"/>
          </p:nvPr>
        </p:nvSpPr>
        <p:spPr>
          <a:xfrm>
            <a:off x="-346075" y="23813"/>
            <a:ext cx="10709275" cy="1325562"/>
          </a:xfrm>
        </p:spPr>
        <p:txBody>
          <a:bodyPr/>
          <a:lstStyle/>
          <a:p>
            <a:pPr algn="ctr"/>
            <a:r>
              <a:rPr lang="ru-RU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Физкультурно-оздоровительные мероприятия:</a:t>
            </a:r>
          </a:p>
        </p:txBody>
      </p:sp>
      <p:pic>
        <p:nvPicPr>
          <p:cNvPr id="62468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/>
          <a:srcRect l="913" t="-19378" r="-913" b="19378"/>
          <a:stretch/>
        </p:blipFill>
        <p:spPr>
          <a:xfrm>
            <a:off x="234584" y="5240561"/>
            <a:ext cx="4352420" cy="1572863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098" name="Picture 2" descr="D:\ВР NEW\фото\2016-2017\2016\кросс наций 25.09.2016\FiZGNqyQpfU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27433" y="1244960"/>
            <a:ext cx="8596312" cy="383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http://gminns.com/img/1920/newban/2-1.png"/>
          <p:cNvPicPr>
            <a:picLocks noChangeAspect="1" noChangeArrowheads="1"/>
          </p:cNvPicPr>
          <p:nvPr/>
        </p:nvPicPr>
        <p:blipFill>
          <a:blip r:embed="rId2" cstate="print"/>
          <a:srcRect l="3735" t="16071" r="-3735" b="5698"/>
          <a:stretch>
            <a:fillRect/>
          </a:stretch>
        </p:blipFill>
        <p:spPr bwMode="auto">
          <a:xfrm>
            <a:off x="88900" y="14288"/>
            <a:ext cx="10645775" cy="680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4288"/>
            <a:ext cx="10536238" cy="1320800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ru-RU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Физкультурно-оздоровительные мероприятия:</a:t>
            </a:r>
            <a:endParaRPr lang="ru-RU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3493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385" y="711799"/>
            <a:ext cx="8027719" cy="6020789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139" y="2412299"/>
            <a:ext cx="7604832" cy="42717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3200" y="-112713"/>
            <a:ext cx="1962150" cy="1962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D:\ВР NEW\фото\2016-2017\2017\31.01.2017 Армрестлинг\hNwrlFgzdbk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91116" y="-234462"/>
            <a:ext cx="3999360" cy="7092462"/>
          </a:xfrm>
          <a:prstGeom prst="rect">
            <a:avLst/>
          </a:prstGeom>
          <a:noFill/>
        </p:spPr>
      </p:pic>
      <p:pic>
        <p:nvPicPr>
          <p:cNvPr id="2051" name="Picture 3" descr="D:\ВР NEW\фото\2016-2017\2017\31.01.2017 Армрестлинг\cuSmv5lQGE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237" y="-190501"/>
            <a:ext cx="3974571" cy="7048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Прямоугольник 1"/>
          <p:cNvSpPr>
            <a:spLocks noChangeArrowheads="1"/>
          </p:cNvSpPr>
          <p:nvPr/>
        </p:nvSpPr>
        <p:spPr bwMode="auto">
          <a:xfrm>
            <a:off x="2209800" y="838200"/>
            <a:ext cx="7772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altLang="ru-RU" sz="280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7891" name="Прямоугольник 2"/>
          <p:cNvSpPr>
            <a:spLocks noChangeArrowheads="1"/>
          </p:cNvSpPr>
          <p:nvPr/>
        </p:nvSpPr>
        <p:spPr bwMode="auto">
          <a:xfrm>
            <a:off x="620856" y="599209"/>
            <a:ext cx="9229725" cy="501675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r>
              <a:rPr lang="ru-RU" alt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Специальность: Лечебное  дело  –  31.02.01</a:t>
            </a:r>
          </a:p>
          <a:p>
            <a:pPr>
              <a:buFont typeface="Arial" charset="0"/>
              <a:buChar char="•"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Присваиваемая квалификация - фельдшер</a:t>
            </a:r>
          </a:p>
          <a:p>
            <a:r>
              <a:rPr lang="ru-RU" altLang="ru-RU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получения образования - очная (на базе среднего  общего образования.):</a:t>
            </a:r>
            <a:endParaRPr lang="ru-RU" alt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обучения –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года 10 месяцев</a:t>
            </a:r>
          </a:p>
          <a:p>
            <a:pPr>
              <a:buFont typeface="Arial" charset="0"/>
              <a:buChar char="•"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Приём документов с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19 июня </a:t>
            </a: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 10 августа</a:t>
            </a:r>
          </a:p>
          <a:p>
            <a:pPr>
              <a:buFont typeface="Arial" charset="0"/>
              <a:buChar char="•"/>
            </a:pP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Приём документов на коммерческие места с </a:t>
            </a:r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 </a:t>
            </a:r>
            <a:r>
              <a:rPr 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июня по </a:t>
            </a:r>
            <a:endParaRPr lang="ru-RU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18 августа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Вступительные испытания: психологическое 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тестирование</a:t>
            </a:r>
          </a:p>
          <a:p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(оценивается в зачётной системе)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бюджетных мест -     25</a:t>
            </a:r>
          </a:p>
          <a:p>
            <a:pPr>
              <a:buFont typeface="Arial" charset="0"/>
              <a:buChar char="•"/>
            </a:pPr>
            <a:r>
              <a:rPr lang="ru-RU" altLang="ru-RU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коммерческих мест -</a:t>
            </a:r>
            <a:r>
              <a:rPr lang="ru-RU" altLang="ru-RU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25</a:t>
            </a:r>
            <a:endParaRPr lang="ru-RU" alt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635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457200"/>
            <a:ext cx="8077200" cy="605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4" name="Rectangle 8"/>
          <p:cNvSpPr>
            <a:spLocks noGrp="1" noRot="1" noChangeArrowheads="1"/>
          </p:cNvSpPr>
          <p:nvPr>
            <p:ph type="title"/>
          </p:nvPr>
        </p:nvSpPr>
        <p:spPr>
          <a:xfrm>
            <a:off x="677863" y="609600"/>
            <a:ext cx="8596312" cy="13208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/>
            </a:r>
            <a:br>
              <a:rPr lang="ru-RU" sz="4000">
                <a:solidFill>
                  <a:srgbClr val="F00606"/>
                </a:solidFill>
              </a:rPr>
            </a:br>
            <a:r>
              <a:rPr lang="ru-RU" sz="4000">
                <a:solidFill>
                  <a:srgbClr val="F00606"/>
                </a:solidFill>
              </a:rPr>
              <a:t>СПАСИБО ЗА ВНИМАНИЕ!</a:t>
            </a:r>
          </a:p>
        </p:txBody>
      </p:sp>
      <p:pic>
        <p:nvPicPr>
          <p:cNvPr id="77827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1"/>
          <p:cNvSpPr>
            <a:spLocks noChangeArrowheads="1"/>
          </p:cNvSpPr>
          <p:nvPr/>
        </p:nvSpPr>
        <p:spPr bwMode="auto">
          <a:xfrm>
            <a:off x="805584" y="187037"/>
            <a:ext cx="9204325" cy="501675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/>
          <a:p>
            <a:r>
              <a:rPr lang="ru-RU" altLang="ru-RU" sz="3200" b="1" u="sng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Очно-заочная</a:t>
            </a:r>
            <a:r>
              <a:rPr lang="ru-RU" altLang="ru-RU" sz="3200" b="1" u="sng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 (вечерняя) форма получения образования (на базе среднего  общего образования).</a:t>
            </a:r>
          </a:p>
          <a:p>
            <a:endParaRPr lang="ru-RU" altLang="ru-RU" sz="32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обучения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года 10 месяцев, занятия с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16-40 </a:t>
            </a: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19-40</a:t>
            </a: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, 4 раза в неделю. </a:t>
            </a:r>
          </a:p>
          <a:p>
            <a:pPr>
              <a:buFont typeface="Arial" charset="0"/>
              <a:buChar char="•"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Приём документов с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июня </a:t>
            </a:r>
            <a:r>
              <a:rPr lang="ru-RU" altLang="ru-RU" sz="32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  </a:t>
            </a:r>
            <a:r>
              <a:rPr lang="ru-RU" altLang="ru-RU" sz="3200" b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18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августа</a:t>
            </a:r>
            <a:endParaRPr lang="ru-RU" alt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Вступительные испытания: психологическое тестирование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(оценивается в зачётной системе)</a:t>
            </a:r>
            <a:endParaRPr lang="ru-RU" alt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charset="0"/>
              <a:buChar char="•"/>
            </a:pPr>
            <a:r>
              <a:rPr lang="ru-RU" altLang="ru-RU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Количество коммерческих мест – </a:t>
            </a:r>
            <a:r>
              <a:rPr lang="ru-RU" alt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50.</a:t>
            </a:r>
            <a:endParaRPr lang="ru-RU" alt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0658" name="Рисунок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29850" y="0"/>
            <a:ext cx="196215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1937</TotalTime>
  <Words>1037</Words>
  <Application>Microsoft Office PowerPoint</Application>
  <PresentationFormat>Широкоэкранный</PresentationFormat>
  <Paragraphs>171</Paragraphs>
  <Slides>80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80</vt:i4>
      </vt:variant>
    </vt:vector>
  </HeadingPairs>
  <TitlesOfParts>
    <vt:vector size="88" baseType="lpstr">
      <vt:lpstr>Arial</vt:lpstr>
      <vt:lpstr>Arial Black</vt:lpstr>
      <vt:lpstr>Calibri</vt:lpstr>
      <vt:lpstr>Times New Roman</vt:lpstr>
      <vt:lpstr>Trebuchet MS</vt:lpstr>
      <vt:lpstr>Wingdings</vt:lpstr>
      <vt:lpstr>Wingdings 3</vt:lpstr>
      <vt:lpstr>Грань</vt:lpstr>
      <vt:lpstr>Федеральное агентство железнодорожного транспорта Федеральное  государственное бюджетное  образовательное  учреждение высшего  образования</vt:lpstr>
      <vt:lpstr>Презентация PowerPoint</vt:lpstr>
      <vt:lpstr>Презентация PowerPoint</vt:lpstr>
      <vt:lpstr>  Приём на обучение   по образовательным программа   за счёт ассигнований федерального  бюджета  является  ОБЩЕДОСТУПНЫМ.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ДНИ ОТКРЫТЫХ ДВЕРЕЙ: </vt:lpstr>
      <vt:lpstr>Контактная информация:</vt:lpstr>
      <vt:lpstr>Презентация PowerPoint</vt:lpstr>
      <vt:lpstr>Директор колледжа : </vt:lpstr>
      <vt:lpstr>   Вход                                     Главная лестница  </vt:lpstr>
      <vt:lpstr>Актовый зал</vt:lpstr>
      <vt:lpstr>Лекционные аудитории </vt:lpstr>
      <vt:lpstr>Лекционные аудитории </vt:lpstr>
      <vt:lpstr>Кабинеты общепрофессиональных и специальных дисциплин </vt:lpstr>
      <vt:lpstr>Презентация PowerPoint</vt:lpstr>
      <vt:lpstr>Презентация PowerPoint</vt:lpstr>
      <vt:lpstr>Кабинеты общепрофессиональных и специальных дисциплин</vt:lpstr>
      <vt:lpstr>Презентация PowerPoint</vt:lpstr>
      <vt:lpstr>Кабинеты общепрофессиональных и специальных дисциплин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Школа волонтеров-медиков </vt:lpstr>
      <vt:lpstr>Презентация PowerPoint</vt:lpstr>
      <vt:lpstr>Презентация PowerPoint</vt:lpstr>
      <vt:lpstr>«Исторический  квест»</vt:lpstr>
      <vt:lpstr>Экскурсии:</vt:lpstr>
      <vt:lpstr>«Мир на ощупь»</vt:lpstr>
      <vt:lpstr>Презентация PowerPoint</vt:lpstr>
      <vt:lpstr>Презентация PowerPoint</vt:lpstr>
      <vt:lpstr>Презентация PowerPoint</vt:lpstr>
      <vt:lpstr>Кронштадт</vt:lpstr>
      <vt:lpstr>Презентация PowerPoint</vt:lpstr>
      <vt:lpstr>Посещение музеев:                        Центральный государственный архив                               Военно-медицинская академия</vt:lpstr>
      <vt:lpstr>Презентация PowerPoint</vt:lpstr>
      <vt:lpstr>Презентация PowerPoint</vt:lpstr>
      <vt:lpstr>«Книжные аллеи»</vt:lpstr>
      <vt:lpstr>Презентация PowerPoint</vt:lpstr>
      <vt:lpstr>Выставки библиотеки</vt:lpstr>
      <vt:lpstr>Праздники:                     </vt:lpstr>
      <vt:lpstr>Презентация PowerPoint</vt:lpstr>
      <vt:lpstr>Презентация PowerPoint</vt:lpstr>
      <vt:lpstr>«День учителя»</vt:lpstr>
      <vt:lpstr>Презентация PowerPoint</vt:lpstr>
      <vt:lpstr>«Новый год»</vt:lpstr>
      <vt:lpstr>Презентация PowerPoint</vt:lpstr>
      <vt:lpstr>«8 марта»</vt:lpstr>
      <vt:lpstr>Презентация PowerPoint</vt:lpstr>
      <vt:lpstr>Презентация PowerPoint</vt:lpstr>
      <vt:lpstr>Презентация PowerPoint</vt:lpstr>
      <vt:lpstr>Участие в творческих конкурсах</vt:lpstr>
      <vt:lpstr>«Студенческая весна»</vt:lpstr>
      <vt:lpstr>Презентация PowerPoint</vt:lpstr>
      <vt:lpstr> Учебно-познавательная деятельность:</vt:lpstr>
      <vt:lpstr>Посещение музеев, выставок</vt:lpstr>
      <vt:lpstr>Конференции</vt:lpstr>
      <vt:lpstr>Участие в конкурсах профессионального мастерства</vt:lpstr>
      <vt:lpstr>Презентация PowerPoint</vt:lpstr>
      <vt:lpstr>Презентация PowerPoint</vt:lpstr>
      <vt:lpstr>Презентация PowerPoint</vt:lpstr>
      <vt:lpstr>Радужное СЕРДЦЕ</vt:lpstr>
      <vt:lpstr>Участие в общественных мероприятиях посвящённых проблемам здоровья населения</vt:lpstr>
      <vt:lpstr>Физкультурно-оздоровительные мероприятия:</vt:lpstr>
      <vt:lpstr>Физкультурно-оздоровительные мероприятия:</vt:lpstr>
      <vt:lpstr>Презентация PowerPoint</vt:lpstr>
      <vt:lpstr>                 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Федеральное агентство железнодорожного транспорта Федеральное  государственное</dc:title>
  <dc:creator>Лев</dc:creator>
  <cp:lastModifiedBy>user</cp:lastModifiedBy>
  <cp:revision>119</cp:revision>
  <dcterms:created xsi:type="dcterms:W3CDTF">2016-04-23T09:20:20Z</dcterms:created>
  <dcterms:modified xsi:type="dcterms:W3CDTF">2023-11-27T15:35:57Z</dcterms:modified>
</cp:coreProperties>
</file>